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r:id="rId1"/>
  </p:sld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4" r:id="rId13"/>
    <p:sldId id="268" r:id="rId14"/>
    <p:sldId id="269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7077075" cy="93821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4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7EBF72-B3B7-411C-9494-5AD72F49078F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0638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438" y="8910638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312863-99FC-42C2-80B9-E0C1E3F9F7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51191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A44DA506-0CEA-41E6-AD15-479AE2646BC8}" type="datetimeFigureOut">
              <a:rPr lang="en-US" smtClean="0"/>
              <a:pPr/>
              <a:t>3/7/13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812D4BCD-2320-41A2-B755-9CD70B40E6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5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Harvest Celebrations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As long as people have grown and harvested food, they have observed festivals of thanksgiving.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04799" y="381000"/>
            <a:ext cx="3776283" cy="2667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9710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Beaujolais is a new wine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means it does not have to ferment as long as typical wines so it is available for consumption much sooner than other wines.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178300" y="1920113"/>
            <a:ext cx="3521075" cy="3886136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977141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477000" cy="117348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By Law, The Grapes are harvested by hand…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6324600" cy="602512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Then fermented into wine that is ready to drink within just 6-8 weeks after the harvest.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09600" y="2209800"/>
            <a:ext cx="6400800" cy="4381501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930133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457200"/>
            <a:ext cx="34290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The popularity of Beaujolais nouveau is a result of a very successful marketing campaign…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410200" y="3962400"/>
            <a:ext cx="3429000" cy="237744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Georges </a:t>
            </a:r>
            <a:r>
              <a:rPr lang="en-US" sz="2400" b="1" dirty="0" err="1" smtClean="0"/>
              <a:t>Deboeuf</a:t>
            </a:r>
            <a:r>
              <a:rPr lang="en-US" sz="2400" b="1" dirty="0" smtClean="0"/>
              <a:t> </a:t>
            </a:r>
            <a:r>
              <a:rPr lang="en-US" sz="2400" dirty="0" smtClean="0"/>
              <a:t>saw the potential to make a lot of money by selling the Beaujolais wine within weeks of the grape harvest.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24460" b="24460"/>
          <a:stretch>
            <a:fillRect/>
          </a:stretch>
        </p:blipFill>
        <p:spPr/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6398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6858000" cy="1173480"/>
          </a:xfrm>
        </p:spPr>
        <p:txBody>
          <a:bodyPr>
            <a:normAutofit/>
          </a:bodyPr>
          <a:lstStyle/>
          <a:p>
            <a:r>
              <a:rPr lang="en-US" dirty="0" smtClean="0"/>
              <a:t>It all starts at the strike of midnight on the 3</a:t>
            </a:r>
            <a:r>
              <a:rPr lang="en-US" baseline="30000" dirty="0" smtClean="0"/>
              <a:t>rd</a:t>
            </a:r>
            <a:r>
              <a:rPr lang="en-US" dirty="0" smtClean="0"/>
              <a:t> Thursday of every </a:t>
            </a:r>
            <a:r>
              <a:rPr lang="en-US" dirty="0" err="1" smtClean="0"/>
              <a:t>november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2000" dirty="0"/>
              <a:t>with a race to </a:t>
            </a:r>
            <a:r>
              <a:rPr lang="en-US" sz="2000" dirty="0" smtClean="0"/>
              <a:t>Paris </a:t>
            </a:r>
            <a:r>
              <a:rPr lang="en-US" sz="2000" dirty="0"/>
              <a:t>carrying the first bottles of the new </a:t>
            </a:r>
            <a:r>
              <a:rPr lang="en-US" sz="2000" dirty="0" smtClean="0"/>
              <a:t>wine.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200" y="2184082"/>
            <a:ext cx="7239000" cy="427101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975581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Signs advertising the new wine can be found everywhere!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533400" y="1606169"/>
            <a:ext cx="3352800" cy="4492752"/>
          </a:xfrm>
        </p:spPr>
      </p:pic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038600" y="1600200"/>
            <a:ext cx="3881375" cy="449580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62034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France erupts in massive celebration of the new wine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3962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In Lyon, France they host the </a:t>
            </a:r>
            <a:r>
              <a:rPr lang="en-US" dirty="0" err="1" smtClean="0"/>
              <a:t>Beaujolympiades</a:t>
            </a:r>
            <a:r>
              <a:rPr lang="en-US" dirty="0" smtClean="0"/>
              <a:t> and roll the barrels of wine through town in a parade of music and fireworks.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267200" y="4495800"/>
            <a:ext cx="3581400" cy="1828800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 err="1" smtClean="0"/>
              <a:t>Beaujeu</a:t>
            </a:r>
            <a:r>
              <a:rPr lang="en-US" dirty="0" smtClean="0"/>
              <a:t>, France (the capital of the Beaujolais region) the city hosts a massive party and parade called </a:t>
            </a:r>
            <a:r>
              <a:rPr lang="en-US" dirty="0" err="1" smtClean="0"/>
              <a:t>Sarmentelles</a:t>
            </a:r>
            <a:r>
              <a:rPr lang="en-US" dirty="0"/>
              <a:t>.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0788" y="1752600"/>
            <a:ext cx="4028702" cy="26670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267200" y="1752600"/>
            <a:ext cx="3521075" cy="2640806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9858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Worldwide Beaujolais nouveau celebrations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4419600"/>
            <a:ext cx="3672840" cy="1905000"/>
          </a:xfrm>
        </p:spPr>
        <p:txBody>
          <a:bodyPr/>
          <a:lstStyle/>
          <a:p>
            <a:r>
              <a:rPr lang="en-US" dirty="0" smtClean="0"/>
              <a:t>About half of the Beaujolais Nouveau is exported to other countries. Japan holds a celebration where people actually swim in the wine!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4419600"/>
            <a:ext cx="3520440" cy="1905000"/>
          </a:xfrm>
        </p:spPr>
        <p:txBody>
          <a:bodyPr/>
          <a:lstStyle/>
          <a:p>
            <a:r>
              <a:rPr lang="en-US" dirty="0" smtClean="0"/>
              <a:t>Behind Japan, Germany is one of the biggest markets to celebrate the Beaujolais Nouveau wine.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52400" y="1752600"/>
            <a:ext cx="3940651" cy="2542355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191001" y="1752600"/>
            <a:ext cx="3429000" cy="257175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95499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Even the United States celebrates Beaujolais Nouveau!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76800"/>
            <a:ext cx="3520440" cy="144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At the Paris Hotel in Las Vegas, Nevada actors dress up and act out the “I love Lucy” grape squashing scene in honor of Beaujolais Nouveau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14800" y="4191000"/>
            <a:ext cx="36576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is also highly promoted in the United States as a drink for Thanksgiving, boasting that it tastes great with turkey. Since Thanksgiving is exactly one week after the Beaujolais wine is released, it fits with the marketing plan quite well. 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19200" y="1676400"/>
            <a:ext cx="2026024" cy="3048000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191000" y="1752600"/>
            <a:ext cx="3521075" cy="2343236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887870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Madame Bergstrom’s Classes celebrate Beaujolais nouveau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200" y="1676400"/>
            <a:ext cx="3635614" cy="2418692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16577"/>
          <a:stretch/>
        </p:blipFill>
        <p:spPr>
          <a:xfrm>
            <a:off x="4477780" y="1631270"/>
            <a:ext cx="2952841" cy="3702730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199" y="4190999"/>
            <a:ext cx="3657601" cy="243191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r="10140" b="30929"/>
          <a:stretch/>
        </p:blipFill>
        <p:spPr>
          <a:xfrm>
            <a:off x="4495800" y="5110357"/>
            <a:ext cx="2936631" cy="150083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04258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Let’s have a Beaujolais celebration of our own!!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85800" y="1676399"/>
            <a:ext cx="6248400" cy="4681581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058250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Harvest Festivals</a:t>
            </a:r>
            <a:endParaRPr lang="en-US" sz="40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During these harvest festivals, people would make music and play sports and games. They would also hold a harvest parade.</a:t>
            </a: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8349" b="8349"/>
          <a:stretch>
            <a:fillRect/>
          </a:stretch>
        </p:blipFill>
        <p:spPr>
          <a:xfrm>
            <a:off x="685800" y="990600"/>
            <a:ext cx="4206240" cy="420624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70505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do we celebrate the harvest in the United States?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We observe Thanksgiving on the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Thursday of each November.</a:t>
            </a:r>
            <a:endParaRPr lang="en-US" sz="20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762000" y="2133600"/>
            <a:ext cx="6322862" cy="4468454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4995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How do they celebrate the harvest in France?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086600" cy="602512"/>
          </a:xfrm>
        </p:spPr>
        <p:txBody>
          <a:bodyPr>
            <a:noAutofit/>
          </a:bodyPr>
          <a:lstStyle/>
          <a:p>
            <a:r>
              <a:rPr lang="en-US" sz="2000" dirty="0" smtClean="0"/>
              <a:t>They have festivals celebrating the release of the new wine harvest on the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Thursday of each November.</a:t>
            </a:r>
            <a:endParaRPr lang="en-US" sz="20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14400" y="2209800"/>
            <a:ext cx="5867400" cy="440055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84373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Beaujolais Nouveau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227896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This grape harvest celebration is called Beaujolais Nouveau. </a:t>
            </a:r>
          </a:p>
          <a:p>
            <a:r>
              <a:rPr lang="en-US" sz="1800" dirty="0" smtClean="0"/>
              <a:t>And unlike Thanksgiving, which is only celebrated here in the USA, Beaujolais Nouveau is celebrated all over France and in many wine-loving countries around the world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4714" b="4714"/>
          <a:stretch>
            <a:fillRect/>
          </a:stretch>
        </p:blipFill>
        <p:spPr/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33885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Beaujolais is a region in </a:t>
            </a:r>
            <a:r>
              <a:rPr lang="en-US" dirty="0" err="1" smtClean="0"/>
              <a:t>france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828800" y="1505405"/>
            <a:ext cx="4419599" cy="4969593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256703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beaujolais</a:t>
            </a:r>
            <a:r>
              <a:rPr lang="en-US" dirty="0" smtClean="0"/>
              <a:t> region is in Southeastern France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7199" y="1752600"/>
            <a:ext cx="7259597" cy="3581400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71302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type of grape grown in the Beaujolais region is </a:t>
            </a:r>
            <a:r>
              <a:rPr lang="en-US" dirty="0" err="1" smtClean="0"/>
              <a:t>Gamay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639860" y="1752600"/>
            <a:ext cx="6890426" cy="4571999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995035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history of Beaujolais nouveau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Beaujolais region had always made a </a:t>
            </a:r>
            <a:r>
              <a:rPr lang="en-US" i="1" dirty="0" smtClean="0"/>
              <a:t>vin de </a:t>
            </a:r>
            <a:r>
              <a:rPr lang="en-US" i="1" dirty="0" err="1" smtClean="0"/>
              <a:t>l’année</a:t>
            </a:r>
            <a:r>
              <a:rPr lang="en-US" i="1" dirty="0" smtClean="0"/>
              <a:t> </a:t>
            </a:r>
            <a:r>
              <a:rPr lang="en-US" dirty="0" smtClean="0"/>
              <a:t>to celebrate the end of the harvest, but until WWII is was only for local consumption.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886200" y="1600200"/>
            <a:ext cx="4172744" cy="4172744"/>
          </a:xfr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524325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214</TotalTime>
  <Words>530</Words>
  <Application>Microsoft Office PowerPoint</Application>
  <PresentationFormat>On-screen Show (4:3)</PresentationFormat>
  <Paragraphs>36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Opulent</vt:lpstr>
      <vt:lpstr>Harvest Celebrations</vt:lpstr>
      <vt:lpstr>Harvest Festivals</vt:lpstr>
      <vt:lpstr>How do we celebrate the harvest in the United States?</vt:lpstr>
      <vt:lpstr>How do they celebrate the harvest in France?</vt:lpstr>
      <vt:lpstr>Beaujolais Nouveau</vt:lpstr>
      <vt:lpstr>Beaujolais is a region in france</vt:lpstr>
      <vt:lpstr>The beaujolais region is in Southeastern France</vt:lpstr>
      <vt:lpstr>The type of grape grown in the Beaujolais region is Gamay</vt:lpstr>
      <vt:lpstr>The history of Beaujolais nouveau</vt:lpstr>
      <vt:lpstr>Beaujolais is a new wine</vt:lpstr>
      <vt:lpstr>By Law, The Grapes are harvested by hand…</vt:lpstr>
      <vt:lpstr>The popularity of Beaujolais nouveau is a result of a very successful marketing campaign…</vt:lpstr>
      <vt:lpstr>It all starts at the strike of midnight on the 3rd Thursday of every november…</vt:lpstr>
      <vt:lpstr>Signs advertising the new wine can be found everywhere!</vt:lpstr>
      <vt:lpstr>France erupts in massive celebration of the new wine</vt:lpstr>
      <vt:lpstr>Worldwide Beaujolais nouveau celebrations</vt:lpstr>
      <vt:lpstr>Even the United States celebrates Beaujolais Nouveau!</vt:lpstr>
      <vt:lpstr>Madame Bergstrom’s Classes celebrate Beaujolais nouveau</vt:lpstr>
      <vt:lpstr>Now Let’s have a Beaujolais celebration of our own!!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Wendi</dc:creator>
  <cp:lastModifiedBy>STACY THACKERAY</cp:lastModifiedBy>
  <cp:revision>27</cp:revision>
  <cp:lastPrinted>2012-11-13T19:35:53Z</cp:lastPrinted>
  <dcterms:created xsi:type="dcterms:W3CDTF">2013-03-08T03:02:36Z</dcterms:created>
  <dcterms:modified xsi:type="dcterms:W3CDTF">2013-03-08T03:11:33Z</dcterms:modified>
</cp:coreProperties>
</file>